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</p:sldMasterIdLst>
  <p:sldIdLst>
    <p:sldId id="259" r:id="rId3"/>
    <p:sldId id="260" r:id="rId4"/>
    <p:sldId id="261" r:id="rId5"/>
    <p:sldId id="270" r:id="rId6"/>
    <p:sldId id="272" r:id="rId7"/>
    <p:sldId id="273" r:id="rId8"/>
    <p:sldId id="274" r:id="rId9"/>
    <p:sldId id="275" r:id="rId10"/>
    <p:sldId id="271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5">
          <p15:clr>
            <a:srgbClr val="A4A3A4"/>
          </p15:clr>
        </p15:guide>
        <p15:guide id="2" pos="4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7900"/>
    <a:srgbClr val="4B2E83"/>
    <a:srgbClr val="E8D3A2"/>
    <a:srgbClr val="B7A57A"/>
    <a:srgbClr val="330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98"/>
    <p:restoredTop sz="96327"/>
  </p:normalViewPr>
  <p:slideViewPr>
    <p:cSldViewPr snapToGrid="0" snapToObjects="1" showGuides="1">
      <p:cViewPr varScale="1">
        <p:scale>
          <a:sx n="158" d="100"/>
          <a:sy n="158" d="100"/>
        </p:scale>
        <p:origin x="632" y="184"/>
      </p:cViewPr>
      <p:guideLst>
        <p:guide orient="horz" pos="965"/>
        <p:guide pos="4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4" name="Picture 3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1269313"/>
            <a:ext cx="2425295" cy="1633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2039" y="4341247"/>
            <a:ext cx="1495448" cy="130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1559791"/>
            <a:ext cx="6972300" cy="26290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90259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Sans, 24 pt.)</a:t>
            </a:r>
          </a:p>
          <a:p>
            <a:pPr lvl="1"/>
            <a:r>
              <a:rPr lang="en-US" dirty="0"/>
              <a:t>Second level (Open Sans, 20)</a:t>
            </a:r>
          </a:p>
          <a:p>
            <a:pPr lvl="2"/>
            <a:r>
              <a:rPr lang="en-US" dirty="0"/>
              <a:t>Third level (Open Sans, 18)</a:t>
            </a:r>
          </a:p>
          <a:p>
            <a:pPr lvl="3"/>
            <a:r>
              <a:rPr lang="en-US" dirty="0"/>
              <a:t>Fourth level (Open Sans, 16)</a:t>
            </a:r>
          </a:p>
          <a:p>
            <a:pPr lvl="4"/>
            <a:r>
              <a:rPr lang="en-US" dirty="0"/>
              <a:t>Fifth level (Open Sans,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4" y="1384924"/>
            <a:ext cx="789558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49" y="371510"/>
            <a:ext cx="822776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818143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Sans, 24 pt.)</a:t>
            </a:r>
          </a:p>
          <a:p>
            <a:pPr lvl="1"/>
            <a:r>
              <a:rPr lang="en-US" dirty="0"/>
              <a:t>Second level (Open Sans, 20)</a:t>
            </a:r>
          </a:p>
          <a:p>
            <a:pPr lvl="2"/>
            <a:r>
              <a:rPr lang="en-US" dirty="0"/>
              <a:t>Third level (Open Sans, 18)</a:t>
            </a:r>
          </a:p>
          <a:p>
            <a:pPr lvl="3"/>
            <a:r>
              <a:rPr lang="en-US" dirty="0"/>
              <a:t>Fourth level (Open Sans, 16)</a:t>
            </a:r>
          </a:p>
          <a:p>
            <a:pPr lvl="4"/>
            <a:r>
              <a:rPr lang="en-US" dirty="0"/>
              <a:t>Fifth level (Open Sans,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4" y="1384924"/>
            <a:ext cx="789558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71511"/>
            <a:ext cx="8064504" cy="991998"/>
          </a:xfrm>
          <a:prstGeom prst="rect">
            <a:avLst/>
          </a:prstGeom>
        </p:spPr>
        <p:txBody>
          <a:bodyPr anchor="b"/>
          <a:lstStyle>
            <a:lvl1pPr algn="l">
              <a:defRPr lang="cs-CZ" sz="3000" b="1" i="0" smtClean="0">
                <a:effectLst/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785922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E8D3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4" y="1384924"/>
            <a:ext cx="789558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65125"/>
            <a:ext cx="8116644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8654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463" y="4173694"/>
            <a:ext cx="1600200" cy="139700"/>
          </a:xfrm>
          <a:prstGeom prst="rect">
            <a:avLst/>
          </a:prstGeom>
        </p:spPr>
      </p:pic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1269313"/>
            <a:ext cx="2425295" cy="1633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71757" y="1531938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40"/>
            <a:ext cx="8197114" cy="3117862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10" name="Picture 9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700" y="1384031"/>
            <a:ext cx="78956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65125"/>
            <a:ext cx="8184663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6"/>
            <a:ext cx="8196210" cy="370137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700" y="1384031"/>
            <a:ext cx="78956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305" y="371511"/>
            <a:ext cx="8196210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3656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pic>
        <p:nvPicPr>
          <p:cNvPr id="6" name="Picture 5" descr="AngleBackground_gold_RGB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2698" r="20731" b="93348"/>
          <a:stretch/>
        </p:blipFill>
        <p:spPr>
          <a:xfrm>
            <a:off x="182446" y="-3060701"/>
            <a:ext cx="9367953" cy="479735"/>
          </a:xfrm>
          <a:prstGeom prst="rect">
            <a:avLst/>
          </a:prstGeom>
        </p:spPr>
      </p:pic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4700" y="1384031"/>
            <a:ext cx="78956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inAngle-7502.png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2" t="9712" r="21821" b="88695"/>
          <a:stretch/>
        </p:blipFill>
        <p:spPr>
          <a:xfrm>
            <a:off x="0" y="0"/>
            <a:ext cx="9144000" cy="1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9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inAngle-7502.png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2" t="9712" r="21821" b="88695"/>
          <a:stretch/>
        </p:blipFill>
        <p:spPr>
          <a:xfrm>
            <a:off x="0" y="0"/>
            <a:ext cx="9144000" cy="1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tif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18.tiff"/><Relationship Id="rId4" Type="http://schemas.openxmlformats.org/officeDocument/2006/relationships/image" Target="../media/image14.tiff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18.tiff"/><Relationship Id="rId10" Type="http://schemas.openxmlformats.org/officeDocument/2006/relationships/image" Target="../media/image17.png"/><Relationship Id="rId4" Type="http://schemas.openxmlformats.org/officeDocument/2006/relationships/image" Target="../media/image14.tiff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18.tiff"/><Relationship Id="rId10" Type="http://schemas.openxmlformats.org/officeDocument/2006/relationships/image" Target="../media/image17.png"/><Relationship Id="rId4" Type="http://schemas.openxmlformats.org/officeDocument/2006/relationships/image" Target="../media/image14.tiff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18.tiff"/><Relationship Id="rId10" Type="http://schemas.openxmlformats.org/officeDocument/2006/relationships/image" Target="../media/image17.png"/><Relationship Id="rId4" Type="http://schemas.openxmlformats.org/officeDocument/2006/relationships/image" Target="../media/image14.tiff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0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9.png"/><Relationship Id="rId5" Type="http://schemas.openxmlformats.org/officeDocument/2006/relationships/image" Target="../media/image18.tiff"/><Relationship Id="rId10" Type="http://schemas.openxmlformats.org/officeDocument/2006/relationships/image" Target="../media/image17.png"/><Relationship Id="rId4" Type="http://schemas.openxmlformats.org/officeDocument/2006/relationships/image" Target="../media/image14.tiff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18.tiff"/><Relationship Id="rId10" Type="http://schemas.openxmlformats.org/officeDocument/2006/relationships/image" Target="../media/image17.png"/><Relationship Id="rId4" Type="http://schemas.openxmlformats.org/officeDocument/2006/relationships/image" Target="../media/image14.tiff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for Cargill</a:t>
            </a:r>
            <a:br>
              <a:rPr lang="en-US" dirty="0"/>
            </a:br>
            <a:r>
              <a:rPr lang="en-US" sz="3600" dirty="0"/>
              <a:t>6/09/20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BD7FBC4-E95E-004C-84BE-B7EB8BBB18F6}"/>
              </a:ext>
            </a:extLst>
          </p:cNvPr>
          <p:cNvSpPr/>
          <p:nvPr/>
        </p:nvSpPr>
        <p:spPr>
          <a:xfrm>
            <a:off x="3204781" y="3503880"/>
            <a:ext cx="2872467" cy="1723618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B17DBB7-2B77-4148-8586-27BE3ED9679A}"/>
              </a:ext>
            </a:extLst>
          </p:cNvPr>
          <p:cNvSpPr/>
          <p:nvPr/>
        </p:nvSpPr>
        <p:spPr>
          <a:xfrm>
            <a:off x="178768" y="3503880"/>
            <a:ext cx="2872467" cy="1723618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AAAC81-DD83-FF44-90A9-C2CF4346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Generation Pipeline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8578C6-525E-F049-B425-0E672B9FE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350" y="3562735"/>
            <a:ext cx="360830" cy="287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FE5E6-4F92-4F42-813A-901C0ADD1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57"/>
          <a:stretch/>
        </p:blipFill>
        <p:spPr>
          <a:xfrm>
            <a:off x="355739" y="3562679"/>
            <a:ext cx="326360" cy="2878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27D25E-4A2E-7442-8DE8-D22C6D466090}"/>
              </a:ext>
            </a:extLst>
          </p:cNvPr>
          <p:cNvSpPr txBox="1"/>
          <p:nvPr/>
        </p:nvSpPr>
        <p:spPr>
          <a:xfrm>
            <a:off x="267884" y="3524881"/>
            <a:ext cx="269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Chemical Properties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F19F7B-2388-FE4D-8D50-3A7AB2047E5E}"/>
              </a:ext>
            </a:extLst>
          </p:cNvPr>
          <p:cNvSpPr txBox="1"/>
          <p:nvPr/>
        </p:nvSpPr>
        <p:spPr>
          <a:xfrm>
            <a:off x="3884215" y="3524881"/>
            <a:ext cx="1535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Structural Fingerprints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68E7D3-907A-CB45-BFAE-0ACC8ADEF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57"/>
          <a:stretch/>
        </p:blipFill>
        <p:spPr>
          <a:xfrm>
            <a:off x="3313066" y="3561428"/>
            <a:ext cx="326360" cy="287896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CD83F6D-BCF8-8643-8753-780867D78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239703"/>
              </p:ext>
            </p:extLst>
          </p:nvPr>
        </p:nvGraphicFramePr>
        <p:xfrm>
          <a:off x="3540485" y="1760141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D058CF7-8897-0B44-8A0D-8E9A578FCE91}"/>
              </a:ext>
            </a:extLst>
          </p:cNvPr>
          <p:cNvSpPr/>
          <p:nvPr/>
        </p:nvSpPr>
        <p:spPr>
          <a:xfrm>
            <a:off x="6178563" y="3503880"/>
            <a:ext cx="2872467" cy="1723618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476AE7-DE1D-4545-A772-DC78156401CD}"/>
              </a:ext>
            </a:extLst>
          </p:cNvPr>
          <p:cNvSpPr txBox="1"/>
          <p:nvPr/>
        </p:nvSpPr>
        <p:spPr>
          <a:xfrm>
            <a:off x="7010303" y="3524881"/>
            <a:ext cx="1208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Toxicity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7642FC-89FA-CA4F-A5FF-85136B249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241" y="3562679"/>
            <a:ext cx="360830" cy="287896"/>
          </a:xfrm>
          <a:prstGeom prst="rect">
            <a:avLst/>
          </a:prstGeom>
        </p:spPr>
      </p:pic>
      <p:pic>
        <p:nvPicPr>
          <p:cNvPr id="19" name="Picture 18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EA8D0933-A3F0-AB4B-8FB3-E24378A61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910" y="3849324"/>
            <a:ext cx="1208985" cy="113416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33642E0-2B61-F748-B76E-8BB00D302F1F}"/>
              </a:ext>
            </a:extLst>
          </p:cNvPr>
          <p:cNvCxnSpPr>
            <a:cxnSpLocks/>
          </p:cNvCxnSpPr>
          <p:nvPr/>
        </p:nvCxnSpPr>
        <p:spPr>
          <a:xfrm>
            <a:off x="4661807" y="2903141"/>
            <a:ext cx="0" cy="334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06AA9442-A5FC-F14C-A58E-E2EE6F229CEA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1615003" y="3237400"/>
            <a:ext cx="3046805" cy="2664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E03A9868-2527-6A46-A222-26307F8307D4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661807" y="3237401"/>
            <a:ext cx="2952989" cy="28748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F7E3B51-571D-2048-9334-5CCD65FBDFE5}"/>
              </a:ext>
            </a:extLst>
          </p:cNvPr>
          <p:cNvCxnSpPr>
            <a:cxnSpLocks/>
          </p:cNvCxnSpPr>
          <p:nvPr/>
        </p:nvCxnSpPr>
        <p:spPr>
          <a:xfrm>
            <a:off x="4661807" y="3237400"/>
            <a:ext cx="0" cy="266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D41FDB7-E29C-3243-90E7-F14C44FF0FA7}"/>
              </a:ext>
            </a:extLst>
          </p:cNvPr>
          <p:cNvSpPr txBox="1"/>
          <p:nvPr/>
        </p:nvSpPr>
        <p:spPr>
          <a:xfrm>
            <a:off x="6414032" y="4980173"/>
            <a:ext cx="1822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*</a:t>
            </a:r>
            <a:r>
              <a:rPr lang="en-US" sz="1000" dirty="0" err="1"/>
              <a:t>nn</a:t>
            </a:r>
            <a:r>
              <a:rPr lang="en-US" sz="1000" dirty="0"/>
              <a:t> trained on tox21 dataset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F1A088-F474-8F48-85F2-774E09A63E0E}"/>
              </a:ext>
            </a:extLst>
          </p:cNvPr>
          <p:cNvSpPr txBox="1"/>
          <p:nvPr/>
        </p:nvSpPr>
        <p:spPr>
          <a:xfrm rot="16200000">
            <a:off x="6689799" y="4589960"/>
            <a:ext cx="2893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D9F8F3-1A57-F94F-ACFA-8DE9247179C7}"/>
              </a:ext>
            </a:extLst>
          </p:cNvPr>
          <p:cNvSpPr txBox="1"/>
          <p:nvPr/>
        </p:nvSpPr>
        <p:spPr>
          <a:xfrm rot="16200000">
            <a:off x="6610793" y="4235416"/>
            <a:ext cx="447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=O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D052E2-9095-8747-AF97-A8E4D287DC40}"/>
              </a:ext>
            </a:extLst>
          </p:cNvPr>
          <p:cNvSpPr txBox="1"/>
          <p:nvPr/>
        </p:nvSpPr>
        <p:spPr>
          <a:xfrm rot="16200000">
            <a:off x="6610793" y="3929482"/>
            <a:ext cx="447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N1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DA1134-C459-B344-AFF4-CEEF370F7D50}"/>
              </a:ext>
            </a:extLst>
          </p:cNvPr>
          <p:cNvSpPr txBox="1"/>
          <p:nvPr/>
        </p:nvSpPr>
        <p:spPr>
          <a:xfrm rot="16200000">
            <a:off x="6581968" y="3699432"/>
            <a:ext cx="447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…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6C4531A-6784-E64F-AA55-4E7C04ED604E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929895" y="4416405"/>
            <a:ext cx="289393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74EFC55-D2CE-8A42-B7A4-C74E7134DB07}"/>
                  </a:ext>
                </a:extLst>
              </p:cNvPr>
              <p:cNvSpPr txBox="1"/>
              <p:nvPr/>
            </p:nvSpPr>
            <p:spPr>
              <a:xfrm>
                <a:off x="8256609" y="4223445"/>
                <a:ext cx="628650" cy="381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74EFC55-D2CE-8A42-B7A4-C74E7134D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609" y="4223445"/>
                <a:ext cx="628650" cy="381066"/>
              </a:xfrm>
              <a:prstGeom prst="rect">
                <a:avLst/>
              </a:prstGeom>
              <a:blipFill>
                <a:blip r:embed="rId5"/>
                <a:stretch>
                  <a:fillRect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>
            <a:extLst>
              <a:ext uri="{FF2B5EF4-FFF2-40B4-BE49-F238E27FC236}">
                <a16:creationId xmlns:a16="http://schemas.microsoft.com/office/drawing/2014/main" id="{DCC5C9CC-C742-F149-A4B4-01208BD42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714" y="3938388"/>
            <a:ext cx="2141619" cy="1187432"/>
          </a:xfrm>
          <a:prstGeom prst="rect">
            <a:avLst/>
          </a:prstGeom>
        </p:spPr>
      </p:pic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1A2A357A-6265-924E-815B-217E4CD75B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624397"/>
              </p:ext>
            </p:extLst>
          </p:nvPr>
        </p:nvGraphicFramePr>
        <p:xfrm>
          <a:off x="4248149" y="4127129"/>
          <a:ext cx="1679992" cy="88552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9999">
                  <a:extLst>
                    <a:ext uri="{9D8B030D-6E8A-4147-A177-3AD203B41FA5}">
                      <a16:colId xmlns:a16="http://schemas.microsoft.com/office/drawing/2014/main" val="1131894324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239732569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58932601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839624310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2613391985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189586864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120526481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1698513263"/>
                    </a:ext>
                  </a:extLst>
                </a:gridCol>
              </a:tblGrid>
              <a:tr h="221381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228920"/>
                  </a:ext>
                </a:extLst>
              </a:tr>
              <a:tr h="221381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582823"/>
                  </a:ext>
                </a:extLst>
              </a:tr>
              <a:tr h="221381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851854"/>
                  </a:ext>
                </a:extLst>
              </a:tr>
              <a:tr h="221381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637061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7BD3125D-F0D5-0E4F-8091-300157797C5D}"/>
              </a:ext>
            </a:extLst>
          </p:cNvPr>
          <p:cNvSpPr txBox="1"/>
          <p:nvPr/>
        </p:nvSpPr>
        <p:spPr>
          <a:xfrm>
            <a:off x="3313066" y="4127129"/>
            <a:ext cx="93508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600" dirty="0"/>
              <a:t>CCCCCOC(=O)CCC(=O)O</a:t>
            </a:r>
          </a:p>
          <a:p>
            <a:pPr lvl="0" algn="ctr">
              <a:defRPr/>
            </a:pPr>
            <a:endParaRPr lang="en-US" sz="600" dirty="0"/>
          </a:p>
          <a:p>
            <a:pPr algn="ctr">
              <a:defRPr/>
            </a:pPr>
            <a:r>
              <a:rPr lang="en-US" sz="600" dirty="0"/>
              <a:t>BrC1=C(NC(=O)C=C1)OCCOCCOC=N</a:t>
            </a:r>
          </a:p>
          <a:p>
            <a:pPr algn="ctr">
              <a:defRPr/>
            </a:pPr>
            <a:endParaRPr lang="en-US" sz="600" dirty="0"/>
          </a:p>
          <a:p>
            <a:pPr algn="ctr">
              <a:defRPr/>
            </a:pPr>
            <a:r>
              <a:rPr lang="en-US" sz="600" dirty="0"/>
              <a:t>C1=C(C2CO2)S(=O)(=O)C2=C(OCCO2)S1</a:t>
            </a:r>
          </a:p>
          <a:p>
            <a:pPr algn="ctr">
              <a:defRPr/>
            </a:pPr>
            <a:endParaRPr lang="en-US" sz="600" dirty="0"/>
          </a:p>
          <a:p>
            <a:pPr algn="ctr">
              <a:defRPr/>
            </a:pPr>
            <a:r>
              <a:rPr lang="en-US" sz="600" dirty="0"/>
              <a:t>C(=O)N1CCOC=O…</a:t>
            </a:r>
          </a:p>
          <a:p>
            <a:pPr algn="ctr">
              <a:defRPr/>
            </a:pPr>
            <a:endParaRPr lang="en-US" sz="600" dirty="0"/>
          </a:p>
          <a:p>
            <a:pPr algn="ctr">
              <a:defRPr/>
            </a:pPr>
            <a:endParaRPr lang="en-US" sz="600" dirty="0"/>
          </a:p>
          <a:p>
            <a:pPr algn="ctr">
              <a:defRPr/>
            </a:pPr>
            <a:endParaRPr lang="en-US" sz="600" dirty="0"/>
          </a:p>
          <a:p>
            <a:pPr lvl="0" algn="ctr">
              <a:defRPr/>
            </a:pPr>
            <a:endParaRPr lang="en-US" sz="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930F45-F927-5041-971D-D598E98DBCAD}"/>
              </a:ext>
            </a:extLst>
          </p:cNvPr>
          <p:cNvSpPr txBox="1"/>
          <p:nvPr/>
        </p:nvSpPr>
        <p:spPr>
          <a:xfrm>
            <a:off x="2797518" y="1658262"/>
            <a:ext cx="1121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  <a:p>
            <a:r>
              <a:rPr lang="en-US" b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867845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BD7FBC4-E95E-004C-84BE-B7EB8BBB18F6}"/>
              </a:ext>
            </a:extLst>
          </p:cNvPr>
          <p:cNvSpPr/>
          <p:nvPr/>
        </p:nvSpPr>
        <p:spPr>
          <a:xfrm>
            <a:off x="3204781" y="3503880"/>
            <a:ext cx="2872467" cy="1723618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B17DBB7-2B77-4148-8586-27BE3ED9679A}"/>
              </a:ext>
            </a:extLst>
          </p:cNvPr>
          <p:cNvSpPr/>
          <p:nvPr/>
        </p:nvSpPr>
        <p:spPr>
          <a:xfrm>
            <a:off x="178768" y="3503880"/>
            <a:ext cx="2872467" cy="1723618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AAAC81-DD83-FF44-90A9-C2CF4346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Generation Pipeline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8578C6-525E-F049-B425-0E672B9FE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350" y="3562735"/>
            <a:ext cx="360830" cy="287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FE5E6-4F92-4F42-813A-901C0ADD1C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57"/>
          <a:stretch/>
        </p:blipFill>
        <p:spPr>
          <a:xfrm>
            <a:off x="355739" y="3562679"/>
            <a:ext cx="326360" cy="2878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27D25E-4A2E-7442-8DE8-D22C6D466090}"/>
              </a:ext>
            </a:extLst>
          </p:cNvPr>
          <p:cNvSpPr txBox="1"/>
          <p:nvPr/>
        </p:nvSpPr>
        <p:spPr>
          <a:xfrm>
            <a:off x="267884" y="3524881"/>
            <a:ext cx="269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Chemical Properties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F19F7B-2388-FE4D-8D50-3A7AB2047E5E}"/>
              </a:ext>
            </a:extLst>
          </p:cNvPr>
          <p:cNvSpPr txBox="1"/>
          <p:nvPr/>
        </p:nvSpPr>
        <p:spPr>
          <a:xfrm>
            <a:off x="3884215" y="3524881"/>
            <a:ext cx="1535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Structural Fingerprints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68E7D3-907A-CB45-BFAE-0ACC8ADEF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557"/>
          <a:stretch/>
        </p:blipFill>
        <p:spPr>
          <a:xfrm>
            <a:off x="3313066" y="3561428"/>
            <a:ext cx="326360" cy="287896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CD83F6D-BCF8-8643-8753-780867D78B45}"/>
              </a:ext>
            </a:extLst>
          </p:cNvPr>
          <p:cNvGraphicFramePr>
            <a:graphicFrameLocks noGrp="1"/>
          </p:cNvGraphicFramePr>
          <p:nvPr/>
        </p:nvGraphicFramePr>
        <p:xfrm>
          <a:off x="3540485" y="1760141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D058CF7-8897-0B44-8A0D-8E9A578FCE91}"/>
              </a:ext>
            </a:extLst>
          </p:cNvPr>
          <p:cNvSpPr/>
          <p:nvPr/>
        </p:nvSpPr>
        <p:spPr>
          <a:xfrm>
            <a:off x="6178563" y="3503880"/>
            <a:ext cx="2872467" cy="1723618"/>
          </a:xfrm>
          <a:prstGeom prst="round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476AE7-DE1D-4545-A772-DC78156401CD}"/>
              </a:ext>
            </a:extLst>
          </p:cNvPr>
          <p:cNvSpPr txBox="1"/>
          <p:nvPr/>
        </p:nvSpPr>
        <p:spPr>
          <a:xfrm>
            <a:off x="7010303" y="3524881"/>
            <a:ext cx="1208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Toxicity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7642FC-89FA-CA4F-A5FF-85136B249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241" y="3562679"/>
            <a:ext cx="360830" cy="287896"/>
          </a:xfrm>
          <a:prstGeom prst="rect">
            <a:avLst/>
          </a:prstGeom>
        </p:spPr>
      </p:pic>
      <p:pic>
        <p:nvPicPr>
          <p:cNvPr id="19" name="Picture 18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EA8D0933-A3F0-AB4B-8FB3-E24378A61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910" y="3849324"/>
            <a:ext cx="1208985" cy="113416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33642E0-2B61-F748-B76E-8BB00D302F1F}"/>
              </a:ext>
            </a:extLst>
          </p:cNvPr>
          <p:cNvCxnSpPr>
            <a:cxnSpLocks/>
          </p:cNvCxnSpPr>
          <p:nvPr/>
        </p:nvCxnSpPr>
        <p:spPr>
          <a:xfrm>
            <a:off x="4661807" y="2903141"/>
            <a:ext cx="0" cy="334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06AA9442-A5FC-F14C-A58E-E2EE6F229CEA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1615003" y="3237400"/>
            <a:ext cx="3046805" cy="2664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E03A9868-2527-6A46-A222-26307F8307D4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661807" y="3237401"/>
            <a:ext cx="2952989" cy="28748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F7E3B51-571D-2048-9334-5CCD65FBDFE5}"/>
              </a:ext>
            </a:extLst>
          </p:cNvPr>
          <p:cNvCxnSpPr>
            <a:cxnSpLocks/>
          </p:cNvCxnSpPr>
          <p:nvPr/>
        </p:nvCxnSpPr>
        <p:spPr>
          <a:xfrm>
            <a:off x="4661807" y="3237400"/>
            <a:ext cx="0" cy="266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D41FDB7-E29C-3243-90E7-F14C44FF0FA7}"/>
              </a:ext>
            </a:extLst>
          </p:cNvPr>
          <p:cNvSpPr txBox="1"/>
          <p:nvPr/>
        </p:nvSpPr>
        <p:spPr>
          <a:xfrm>
            <a:off x="6414032" y="4980173"/>
            <a:ext cx="18227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*</a:t>
            </a:r>
            <a:r>
              <a:rPr lang="en-US" sz="1000" dirty="0" err="1"/>
              <a:t>nn</a:t>
            </a:r>
            <a:r>
              <a:rPr lang="en-US" sz="1000" dirty="0"/>
              <a:t> trained on tox21 dataset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2F1A088-F474-8F48-85F2-774E09A63E0E}"/>
              </a:ext>
            </a:extLst>
          </p:cNvPr>
          <p:cNvSpPr txBox="1"/>
          <p:nvPr/>
        </p:nvSpPr>
        <p:spPr>
          <a:xfrm rot="16200000">
            <a:off x="6689799" y="4589960"/>
            <a:ext cx="2893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D9F8F3-1A57-F94F-ACFA-8DE9247179C7}"/>
              </a:ext>
            </a:extLst>
          </p:cNvPr>
          <p:cNvSpPr txBox="1"/>
          <p:nvPr/>
        </p:nvSpPr>
        <p:spPr>
          <a:xfrm rot="16200000">
            <a:off x="6610793" y="4235416"/>
            <a:ext cx="447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=O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D052E2-9095-8747-AF97-A8E4D287DC40}"/>
              </a:ext>
            </a:extLst>
          </p:cNvPr>
          <p:cNvSpPr txBox="1"/>
          <p:nvPr/>
        </p:nvSpPr>
        <p:spPr>
          <a:xfrm rot="16200000">
            <a:off x="6610793" y="3929482"/>
            <a:ext cx="447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N1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DA1134-C459-B344-AFF4-CEEF370F7D50}"/>
              </a:ext>
            </a:extLst>
          </p:cNvPr>
          <p:cNvSpPr txBox="1"/>
          <p:nvPr/>
        </p:nvSpPr>
        <p:spPr>
          <a:xfrm rot="16200000">
            <a:off x="6581968" y="3699432"/>
            <a:ext cx="447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…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6C4531A-6784-E64F-AA55-4E7C04ED604E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7929895" y="4416405"/>
            <a:ext cx="289393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74EFC55-D2CE-8A42-B7A4-C74E7134DB07}"/>
                  </a:ext>
                </a:extLst>
              </p:cNvPr>
              <p:cNvSpPr txBox="1"/>
              <p:nvPr/>
            </p:nvSpPr>
            <p:spPr>
              <a:xfrm>
                <a:off x="8256609" y="4223445"/>
                <a:ext cx="628650" cy="381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74EFC55-D2CE-8A42-B7A4-C74E7134D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609" y="4223445"/>
                <a:ext cx="628650" cy="381066"/>
              </a:xfrm>
              <a:prstGeom prst="rect">
                <a:avLst/>
              </a:prstGeom>
              <a:blipFill>
                <a:blip r:embed="rId5"/>
                <a:stretch>
                  <a:fillRect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>
            <a:extLst>
              <a:ext uri="{FF2B5EF4-FFF2-40B4-BE49-F238E27FC236}">
                <a16:creationId xmlns:a16="http://schemas.microsoft.com/office/drawing/2014/main" id="{DCC5C9CC-C742-F149-A4B4-01208BD42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714" y="3938388"/>
            <a:ext cx="2141619" cy="1187432"/>
          </a:xfrm>
          <a:prstGeom prst="rect">
            <a:avLst/>
          </a:prstGeom>
        </p:spPr>
      </p:pic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1A2A357A-6265-924E-815B-217E4CD75B1C}"/>
              </a:ext>
            </a:extLst>
          </p:cNvPr>
          <p:cNvGraphicFramePr>
            <a:graphicFrameLocks noGrp="1"/>
          </p:cNvGraphicFramePr>
          <p:nvPr/>
        </p:nvGraphicFramePr>
        <p:xfrm>
          <a:off x="4248149" y="4127129"/>
          <a:ext cx="1679992" cy="88552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9999">
                  <a:extLst>
                    <a:ext uri="{9D8B030D-6E8A-4147-A177-3AD203B41FA5}">
                      <a16:colId xmlns:a16="http://schemas.microsoft.com/office/drawing/2014/main" val="1131894324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239732569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58932601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839624310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2613391985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189586864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3120526481"/>
                    </a:ext>
                  </a:extLst>
                </a:gridCol>
                <a:gridCol w="209999">
                  <a:extLst>
                    <a:ext uri="{9D8B030D-6E8A-4147-A177-3AD203B41FA5}">
                      <a16:colId xmlns:a16="http://schemas.microsoft.com/office/drawing/2014/main" val="1698513263"/>
                    </a:ext>
                  </a:extLst>
                </a:gridCol>
              </a:tblGrid>
              <a:tr h="221381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228920"/>
                  </a:ext>
                </a:extLst>
              </a:tr>
              <a:tr h="221381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582823"/>
                  </a:ext>
                </a:extLst>
              </a:tr>
              <a:tr h="221381"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851854"/>
                  </a:ext>
                </a:extLst>
              </a:tr>
              <a:tr h="221381"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637061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7BD3125D-F0D5-0E4F-8091-300157797C5D}"/>
              </a:ext>
            </a:extLst>
          </p:cNvPr>
          <p:cNvSpPr txBox="1"/>
          <p:nvPr/>
        </p:nvSpPr>
        <p:spPr>
          <a:xfrm>
            <a:off x="3313066" y="4127129"/>
            <a:ext cx="93508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600" dirty="0"/>
              <a:t>CCCCCOC(=O)CCC(=O)O</a:t>
            </a:r>
          </a:p>
          <a:p>
            <a:pPr lvl="0" algn="ctr">
              <a:defRPr/>
            </a:pPr>
            <a:endParaRPr lang="en-US" sz="600" dirty="0"/>
          </a:p>
          <a:p>
            <a:pPr algn="ctr">
              <a:defRPr/>
            </a:pPr>
            <a:r>
              <a:rPr lang="en-US" sz="600" dirty="0"/>
              <a:t>BrC1=C(NC(=O)C=C1)OCCOCCOC=N</a:t>
            </a:r>
          </a:p>
          <a:p>
            <a:pPr algn="ctr">
              <a:defRPr/>
            </a:pPr>
            <a:endParaRPr lang="en-US" sz="600" dirty="0"/>
          </a:p>
          <a:p>
            <a:pPr algn="ctr">
              <a:defRPr/>
            </a:pPr>
            <a:r>
              <a:rPr lang="en-US" sz="600" dirty="0"/>
              <a:t>C1=C(C2CO2)S(=O)(=O)C2=C(OCCO2)S1</a:t>
            </a:r>
          </a:p>
          <a:p>
            <a:pPr algn="ctr">
              <a:defRPr/>
            </a:pPr>
            <a:endParaRPr lang="en-US" sz="600" dirty="0"/>
          </a:p>
          <a:p>
            <a:pPr algn="ctr">
              <a:defRPr/>
            </a:pPr>
            <a:r>
              <a:rPr lang="en-US" sz="600" dirty="0"/>
              <a:t>C(=O)N1CCOC=O…</a:t>
            </a:r>
          </a:p>
          <a:p>
            <a:pPr algn="ctr">
              <a:defRPr/>
            </a:pPr>
            <a:endParaRPr lang="en-US" sz="600" dirty="0"/>
          </a:p>
          <a:p>
            <a:pPr algn="ctr">
              <a:defRPr/>
            </a:pPr>
            <a:endParaRPr lang="en-US" sz="600" dirty="0"/>
          </a:p>
          <a:p>
            <a:pPr algn="ctr">
              <a:defRPr/>
            </a:pPr>
            <a:endParaRPr lang="en-US" sz="600" dirty="0"/>
          </a:p>
          <a:p>
            <a:pPr lvl="0" algn="ctr">
              <a:defRPr/>
            </a:pPr>
            <a:endParaRPr lang="en-US" sz="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EE5049-84DC-8C4E-ADB4-7345FCDD4301}"/>
              </a:ext>
            </a:extLst>
          </p:cNvPr>
          <p:cNvSpPr txBox="1"/>
          <p:nvPr/>
        </p:nvSpPr>
        <p:spPr>
          <a:xfrm rot="16200000">
            <a:off x="2722575" y="4779230"/>
            <a:ext cx="6795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{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8C99C4A-5ADE-0A44-BA1D-4AAE85C5998D}"/>
              </a:ext>
            </a:extLst>
          </p:cNvPr>
          <p:cNvSpPr/>
          <p:nvPr/>
        </p:nvSpPr>
        <p:spPr>
          <a:xfrm>
            <a:off x="6172200" y="3503880"/>
            <a:ext cx="2886075" cy="1722514"/>
          </a:xfrm>
          <a:prstGeom prst="roundRect">
            <a:avLst/>
          </a:prstGeom>
          <a:solidFill>
            <a:schemeClr val="bg2">
              <a:alpha val="6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2BCE40CC-330F-2A4D-AA30-9EC23B673862}"/>
              </a:ext>
            </a:extLst>
          </p:cNvPr>
          <p:cNvSpPr/>
          <p:nvPr/>
        </p:nvSpPr>
        <p:spPr>
          <a:xfrm>
            <a:off x="1094038" y="5701444"/>
            <a:ext cx="1080026" cy="951594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n 31">
            <a:extLst>
              <a:ext uri="{FF2B5EF4-FFF2-40B4-BE49-F238E27FC236}">
                <a16:creationId xmlns:a16="http://schemas.microsoft.com/office/drawing/2014/main" id="{9DBBA98D-2452-A84A-8297-ACEFC015C5E8}"/>
              </a:ext>
            </a:extLst>
          </p:cNvPr>
          <p:cNvSpPr/>
          <p:nvPr/>
        </p:nvSpPr>
        <p:spPr>
          <a:xfrm>
            <a:off x="2554895" y="5701444"/>
            <a:ext cx="1080026" cy="951594"/>
          </a:xfrm>
          <a:prstGeom prst="can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an 33">
            <a:extLst>
              <a:ext uri="{FF2B5EF4-FFF2-40B4-BE49-F238E27FC236}">
                <a16:creationId xmlns:a16="http://schemas.microsoft.com/office/drawing/2014/main" id="{CC75726E-0B36-FB4A-999A-60594F38E860}"/>
              </a:ext>
            </a:extLst>
          </p:cNvPr>
          <p:cNvSpPr/>
          <p:nvPr/>
        </p:nvSpPr>
        <p:spPr>
          <a:xfrm>
            <a:off x="3998594" y="5701444"/>
            <a:ext cx="1080026" cy="951594"/>
          </a:xfrm>
          <a:prstGeom prst="can">
            <a:avLst/>
          </a:prstGeom>
          <a:solidFill>
            <a:srgbClr val="FFC000"/>
          </a:solidFill>
          <a:ln>
            <a:solidFill>
              <a:srgbClr val="4B2E8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AB3C3-BA3C-FD46-96E4-A27F634C8DFD}"/>
              </a:ext>
            </a:extLst>
          </p:cNvPr>
          <p:cNvSpPr txBox="1"/>
          <p:nvPr/>
        </p:nvSpPr>
        <p:spPr>
          <a:xfrm>
            <a:off x="1172559" y="6030675"/>
            <a:ext cx="990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GDB-17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D0A248-E4F6-E147-9C72-97920EB7BBEB}"/>
              </a:ext>
            </a:extLst>
          </p:cNvPr>
          <p:cNvSpPr txBox="1"/>
          <p:nvPr/>
        </p:nvSpPr>
        <p:spPr>
          <a:xfrm>
            <a:off x="2530989" y="6040200"/>
            <a:ext cx="125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Plasticizers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6509C93-2146-954C-A1E2-1B777D919498}"/>
              </a:ext>
            </a:extLst>
          </p:cNvPr>
          <p:cNvSpPr txBox="1"/>
          <p:nvPr/>
        </p:nvSpPr>
        <p:spPr>
          <a:xfrm>
            <a:off x="3919144" y="5920750"/>
            <a:ext cx="1257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PubChem</a:t>
            </a:r>
          </a:p>
          <a:p>
            <a:pPr algn="ctr"/>
            <a:r>
              <a:rPr lang="en-US" dirty="0"/>
              <a:t>Organics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F9C8BA-5BC9-C44A-AD2F-FACD9BB805EA}"/>
              </a:ext>
            </a:extLst>
          </p:cNvPr>
          <p:cNvSpPr txBox="1"/>
          <p:nvPr/>
        </p:nvSpPr>
        <p:spPr>
          <a:xfrm>
            <a:off x="5332329" y="5565423"/>
            <a:ext cx="21634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Pipeline can be used to generate features for any given set of molecules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E76857-9197-4D40-82F5-6C351B6696B7}"/>
              </a:ext>
            </a:extLst>
          </p:cNvPr>
          <p:cNvSpPr txBox="1"/>
          <p:nvPr/>
        </p:nvSpPr>
        <p:spPr>
          <a:xfrm>
            <a:off x="2797518" y="1658262"/>
            <a:ext cx="1121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</a:t>
            </a:r>
          </a:p>
          <a:p>
            <a:r>
              <a:rPr lang="en-US" b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117132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3662EE-743A-E648-BC12-466A45CE62B0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015453E-6CA0-5649-82F1-6C5945406449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8B4FC7-3E50-4D40-BB75-97A2646A4710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4510D2-B63B-3045-B9E1-94F3970F8918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DB047D-213E-4647-BD4A-FDEB80B934F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0888E46-1B60-5442-814C-31C67528878D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CB013BB-BA25-E947-9336-A58159D79A2D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3512A7F-ED5A-1645-A3C3-BDCEF9FE2687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09A962-D9C7-594F-BC35-575C4A350DA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154D4B-2415-A748-A0C1-04FB127473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DE02DB6-E3BD-2F45-8B9C-FF41BFFBDF8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151A53-3AA5-0841-922C-5677301D036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21A55D-A40A-534F-A675-B3EA4A8DF3B8}"/>
                </a:ext>
              </a:extLst>
            </p:cNvPr>
            <p:cNvCxnSpPr>
              <a:cxnSpLocks/>
              <a:stCxn id="84" idx="6"/>
              <a:endCxn id="8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EEE6A7-38D6-D944-9662-4164DBBBC360}"/>
                </a:ext>
              </a:extLst>
            </p:cNvPr>
            <p:cNvCxnSpPr>
              <a:cxnSpLocks/>
              <a:stCxn id="84" idx="6"/>
              <a:endCxn id="9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906B39-04F4-D14F-BD37-CBEB4B879FF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BF68F9-8CF8-B14C-A1EE-DA3796D6A2D2}"/>
                </a:ext>
              </a:extLst>
            </p:cNvPr>
            <p:cNvCxnSpPr>
              <a:cxnSpLocks/>
              <a:stCxn id="85" idx="6"/>
              <a:endCxn id="8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93AC465-9D14-E94C-A24C-848063430736}"/>
                </a:ext>
              </a:extLst>
            </p:cNvPr>
            <p:cNvCxnSpPr>
              <a:cxnSpLocks/>
              <a:stCxn id="85" idx="6"/>
              <a:endCxn id="9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F0EDB0-7F88-7C4E-8B4E-6BFFA47735AA}"/>
                </a:ext>
              </a:extLst>
            </p:cNvPr>
            <p:cNvCxnSpPr>
              <a:cxnSpLocks/>
              <a:stCxn id="86" idx="6"/>
              <a:endCxn id="8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11AC909-8BBF-C84E-A828-13320CF9B742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041AF6-1CC3-FE4C-9427-0E6BE212A3DF}"/>
                </a:ext>
              </a:extLst>
            </p:cNvPr>
            <p:cNvCxnSpPr>
              <a:cxnSpLocks/>
              <a:stCxn id="86" idx="6"/>
              <a:endCxn id="9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C2DFF3-488D-0546-B414-356425BD415C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6DCCC8-EABB-6846-BD65-C6D538727667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39C0E2C-6507-7143-BD41-500D8BB1D85E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E46F31-091E-3044-B090-E275FC5D9AC0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C68D82-AA21-C942-8B8B-0250BC759014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8CEB80-142A-A242-84E2-42648098200E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B6C9A44-4199-4045-9F89-959217A38A77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E56163-2CE9-2F4F-B63E-F40AEC72A388}"/>
                </a:ext>
              </a:extLst>
            </p:cNvPr>
            <p:cNvCxnSpPr>
              <a:cxnSpLocks/>
              <a:stCxn id="92" idx="2"/>
              <a:endCxn id="8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2F56B11-B21F-A342-95D6-999B985B3894}"/>
                </a:ext>
              </a:extLst>
            </p:cNvPr>
            <p:cNvCxnSpPr>
              <a:cxnSpLocks/>
              <a:stCxn id="92" idx="2"/>
              <a:endCxn id="9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7CB26441-8875-A94E-9C10-169CDB94F494}"/>
              </a:ext>
            </a:extLst>
          </p:cNvPr>
          <p:cNvSpPr txBox="1"/>
          <p:nvPr/>
        </p:nvSpPr>
        <p:spPr>
          <a:xfrm>
            <a:off x="1990" y="4640225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Feature Gen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C1BBF5C-06BC-1343-B998-79CD6D350D1A}"/>
              </a:ext>
            </a:extLst>
          </p:cNvPr>
          <p:cNvCxnSpPr>
            <a:cxnSpLocks/>
          </p:cNvCxnSpPr>
          <p:nvPr/>
        </p:nvCxnSpPr>
        <p:spPr>
          <a:xfrm>
            <a:off x="2172666" y="3818776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8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Molecular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" name="Picture 214">
            <a:extLst>
              <a:ext uri="{FF2B5EF4-FFF2-40B4-BE49-F238E27FC236}">
                <a16:creationId xmlns:a16="http://schemas.microsoft.com/office/drawing/2014/main" id="{B774E57A-B89B-674E-9D31-3F6370BC0B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D7F78614-ED6E-5B48-9F65-0FA1D0500FA3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D7F78614-ED6E-5B48-9F65-0FA1D050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Elbow Connector 216">
            <a:extLst>
              <a:ext uri="{FF2B5EF4-FFF2-40B4-BE49-F238E27FC236}">
                <a16:creationId xmlns:a16="http://schemas.microsoft.com/office/drawing/2014/main" id="{C943CAD5-7063-1742-9429-77A9F6339E5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9" name="Picture 218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FBE18AFA-DF65-2347-953A-A09FE2AF381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p:pic>
        <p:nvPicPr>
          <p:cNvPr id="220" name="Picture 219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24980A75-7CE1-A34E-ADE9-D168C521DE86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A1ADA18B-0C52-144C-BE2F-3DC74E63FFD7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Property</a:t>
            </a:r>
          </a:p>
          <a:p>
            <a:pPr algn="ctr"/>
            <a:r>
              <a:rPr lang="en-US" sz="1000" b="1" dirty="0"/>
              <a:t>Predictor</a:t>
            </a:r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44F527D0-49D7-1B4C-89F6-C4C198A8020A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598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53DA0C4-B8B8-E148-97A2-B7360DB906D2}"/>
              </a:ext>
            </a:extLst>
          </p:cNvPr>
          <p:cNvSpPr/>
          <p:nvPr/>
        </p:nvSpPr>
        <p:spPr>
          <a:xfrm>
            <a:off x="842579" y="3109196"/>
            <a:ext cx="1537177" cy="37488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3662EE-743A-E648-BC12-466A45CE62B0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015453E-6CA0-5649-82F1-6C5945406449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8B4FC7-3E50-4D40-BB75-97A2646A4710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4510D2-B63B-3045-B9E1-94F3970F8918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DB047D-213E-4647-BD4A-FDEB80B934F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0888E46-1B60-5442-814C-31C67528878D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CB013BB-BA25-E947-9336-A58159D79A2D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3512A7F-ED5A-1645-A3C3-BDCEF9FE2687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09A962-D9C7-594F-BC35-575C4A350DA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154D4B-2415-A748-A0C1-04FB127473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DE02DB6-E3BD-2F45-8B9C-FF41BFFBDF8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151A53-3AA5-0841-922C-5677301D036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21A55D-A40A-534F-A675-B3EA4A8DF3B8}"/>
                </a:ext>
              </a:extLst>
            </p:cNvPr>
            <p:cNvCxnSpPr>
              <a:cxnSpLocks/>
              <a:stCxn id="84" idx="6"/>
              <a:endCxn id="8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EEE6A7-38D6-D944-9662-4164DBBBC360}"/>
                </a:ext>
              </a:extLst>
            </p:cNvPr>
            <p:cNvCxnSpPr>
              <a:cxnSpLocks/>
              <a:stCxn id="84" idx="6"/>
              <a:endCxn id="9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906B39-04F4-D14F-BD37-CBEB4B879FF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BF68F9-8CF8-B14C-A1EE-DA3796D6A2D2}"/>
                </a:ext>
              </a:extLst>
            </p:cNvPr>
            <p:cNvCxnSpPr>
              <a:cxnSpLocks/>
              <a:stCxn id="85" idx="6"/>
              <a:endCxn id="8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93AC465-9D14-E94C-A24C-848063430736}"/>
                </a:ext>
              </a:extLst>
            </p:cNvPr>
            <p:cNvCxnSpPr>
              <a:cxnSpLocks/>
              <a:stCxn id="85" idx="6"/>
              <a:endCxn id="9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F0EDB0-7F88-7C4E-8B4E-6BFFA47735AA}"/>
                </a:ext>
              </a:extLst>
            </p:cNvPr>
            <p:cNvCxnSpPr>
              <a:cxnSpLocks/>
              <a:stCxn id="86" idx="6"/>
              <a:endCxn id="8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11AC909-8BBF-C84E-A828-13320CF9B742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041AF6-1CC3-FE4C-9427-0E6BE212A3DF}"/>
                </a:ext>
              </a:extLst>
            </p:cNvPr>
            <p:cNvCxnSpPr>
              <a:cxnSpLocks/>
              <a:stCxn id="86" idx="6"/>
              <a:endCxn id="9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C2DFF3-488D-0546-B414-356425BD415C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6DCCC8-EABB-6846-BD65-C6D538727667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39C0E2C-6507-7143-BD41-500D8BB1D85E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E46F31-091E-3044-B090-E275FC5D9AC0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C68D82-AA21-C942-8B8B-0250BC759014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8CEB80-142A-A242-84E2-42648098200E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B6C9A44-4199-4045-9F89-959217A38A77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E56163-2CE9-2F4F-B63E-F40AEC72A388}"/>
                </a:ext>
              </a:extLst>
            </p:cNvPr>
            <p:cNvCxnSpPr>
              <a:cxnSpLocks/>
              <a:stCxn id="92" idx="2"/>
              <a:endCxn id="8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2F56B11-B21F-A342-95D6-999B985B3894}"/>
                </a:ext>
              </a:extLst>
            </p:cNvPr>
            <p:cNvCxnSpPr>
              <a:cxnSpLocks/>
              <a:stCxn id="92" idx="2"/>
              <a:endCxn id="9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Reconstructed</a:t>
            </a:r>
          </a:p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7364FBF-6D1A-474D-9B3E-073372CAC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2" name="Picture 14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77C6571D-45C0-1A4F-BC5A-4E131B5006E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F26376A3-B912-3243-BAEC-312237645714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Property</a:t>
            </a:r>
          </a:p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Predictor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4A3EB07-6AF3-2F44-A873-D16C09E0375F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11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67E2B036-DBEB-C04D-8F47-64E809DCD71C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Molecular Generation</a:t>
            </a:r>
          </a:p>
        </p:txBody>
      </p:sp>
      <p:pic>
        <p:nvPicPr>
          <p:cNvPr id="206" name="Picture 205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5FAAE255-F0DA-494F-AA04-A2499DF23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8543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C12AA18D-ACFF-DB48-B056-787398ACC9AA}"/>
              </a:ext>
            </a:extLst>
          </p:cNvPr>
          <p:cNvSpPr/>
          <p:nvPr/>
        </p:nvSpPr>
        <p:spPr>
          <a:xfrm rot="16200000">
            <a:off x="3585505" y="4414531"/>
            <a:ext cx="1900231" cy="224368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3DA0C4-B8B8-E148-97A2-B7360DB906D2}"/>
              </a:ext>
            </a:extLst>
          </p:cNvPr>
          <p:cNvSpPr/>
          <p:nvPr/>
        </p:nvSpPr>
        <p:spPr>
          <a:xfrm rot="16200000">
            <a:off x="3783870" y="-303056"/>
            <a:ext cx="1840278" cy="793834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7364FBF-6D1A-474D-9B3E-073372CAC2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2" name="Picture 14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77C6571D-45C0-1A4F-BC5A-4E131B5006E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F26376A3-B912-3243-BAEC-312237645714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Property</a:t>
            </a:r>
          </a:p>
          <a:p>
            <a:pPr algn="ctr"/>
            <a:r>
              <a:rPr lang="en-US" sz="1000" b="1" dirty="0"/>
              <a:t>Predictor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4A3EB07-6AF3-2F44-A873-D16C09E0375F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11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67E2B036-DBEB-C04D-8F47-64E809DCD71C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Molecular Generation</a:t>
            </a:r>
          </a:p>
        </p:txBody>
      </p:sp>
      <p:pic>
        <p:nvPicPr>
          <p:cNvPr id="206" name="Picture 205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5FAAE255-F0DA-494F-AA04-A2499DF23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07A8BDF-4E56-744B-9D26-87D60063DDC9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120" name="Trapezoid 119">
              <a:extLst>
                <a:ext uri="{FF2B5EF4-FFF2-40B4-BE49-F238E27FC236}">
                  <a16:creationId xmlns:a16="http://schemas.microsoft.com/office/drawing/2014/main" id="{2B40099E-9148-E94B-B466-C9A46AAA61A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20A2883A-FE57-7847-A319-DB203948CE0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F5FA5D6-1523-024B-A1C8-0B13FFAFFE72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1CE0D62-EE6C-204E-AE79-3C2615EF1678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4DD3DC5-9911-E74C-8EED-73BD564CC852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FB95B11-41D0-DC4E-AF17-8329F395CD7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304539-6B59-DA4B-B3A2-3029D120C163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3CD24E09-6A1D-A64A-883D-A355D45A6F38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A400078-4768-6340-8B2F-08D05C3DCA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F0A1F44E-4654-B24A-8FC4-F6F4B44D230B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3294B52-F970-1F42-8330-D48261604FED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0D9F733-17A9-9148-A310-7223E5BE3935}"/>
                </a:ext>
              </a:extLst>
            </p:cNvPr>
            <p:cNvCxnSpPr>
              <a:cxnSpLocks/>
              <a:stCxn id="121" idx="6"/>
              <a:endCxn id="127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A4CBEC9-6478-2F40-B582-DF201F18EC71}"/>
                </a:ext>
              </a:extLst>
            </p:cNvPr>
            <p:cNvCxnSpPr>
              <a:cxnSpLocks/>
              <a:stCxn id="121" idx="6"/>
              <a:endCxn id="128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3DA8895-3EEB-B441-81A2-B0124587A9DA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D22CBB9-78AA-074D-9164-23CBCCE3E422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8B0E3CF-B151-E544-AC3F-445D4B755436}"/>
                </a:ext>
              </a:extLst>
            </p:cNvPr>
            <p:cNvCxnSpPr>
              <a:cxnSpLocks/>
              <a:stCxn id="122" idx="6"/>
              <a:endCxn id="128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25489CD-8945-6743-A522-F52F52BA0E8D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A0D557F-0903-624C-BB14-233952469F63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E5B8A3A-FB3E-8A40-AF25-AB546EDDB65A}"/>
                </a:ext>
              </a:extLst>
            </p:cNvPr>
            <p:cNvCxnSpPr>
              <a:cxnSpLocks/>
              <a:stCxn id="123" idx="6"/>
              <a:endCxn id="128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93399CC-8BCA-1943-A7C5-FF57145A8FD3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C77255B-E1A0-6E4E-873D-34A626DCEA4E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2CD0467D-C8A1-E548-BBAD-E94BD391AE8E}"/>
                </a:ext>
              </a:extLst>
            </p:cNvPr>
            <p:cNvCxnSpPr>
              <a:cxnSpLocks/>
              <a:stCxn id="124" idx="6"/>
              <a:endCxn id="128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A0F8886-F187-5744-B28D-BAF5B4B6148F}"/>
                </a:ext>
              </a:extLst>
            </p:cNvPr>
            <p:cNvCxnSpPr>
              <a:cxnSpLocks/>
              <a:stCxn id="125" idx="6"/>
              <a:endCxn id="129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5E1659B-0986-464B-9CA3-91C0D79EDE26}"/>
                </a:ext>
              </a:extLst>
            </p:cNvPr>
            <p:cNvCxnSpPr>
              <a:cxnSpLocks/>
              <a:stCxn id="127" idx="6"/>
              <a:endCxn id="129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A0C0003-4F82-6A42-9F6D-AB9D1937F53F}"/>
                </a:ext>
              </a:extLst>
            </p:cNvPr>
            <p:cNvCxnSpPr>
              <a:cxnSpLocks/>
              <a:stCxn id="128" idx="6"/>
              <a:endCxn id="129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AA58651-2F69-ED43-A76A-D0B5035CE2A3}"/>
                </a:ext>
              </a:extLst>
            </p:cNvPr>
            <p:cNvCxnSpPr>
              <a:cxnSpLocks/>
              <a:stCxn id="125" idx="6"/>
              <a:endCxn id="130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50A17C1-48C0-174D-9088-BF2638411862}"/>
                </a:ext>
              </a:extLst>
            </p:cNvPr>
            <p:cNvCxnSpPr>
              <a:cxnSpLocks/>
              <a:stCxn id="130" idx="2"/>
              <a:endCxn id="127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F618194-EE2D-5E49-9BF5-0D8A451F5110}"/>
                </a:ext>
              </a:extLst>
            </p:cNvPr>
            <p:cNvCxnSpPr>
              <a:cxnSpLocks/>
              <a:stCxn id="130" idx="2"/>
              <a:endCxn id="128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3036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53DA0C4-B8B8-E148-97A2-B7360DB906D2}"/>
              </a:ext>
            </a:extLst>
          </p:cNvPr>
          <p:cNvSpPr/>
          <p:nvPr/>
        </p:nvSpPr>
        <p:spPr>
          <a:xfrm>
            <a:off x="5404680" y="4452568"/>
            <a:ext cx="2316692" cy="19582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3662EE-743A-E648-BC12-466A45CE62B0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015453E-6CA0-5649-82F1-6C5945406449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8B4FC7-3E50-4D40-BB75-97A2646A4710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4510D2-B63B-3045-B9E1-94F3970F8918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DB047D-213E-4647-BD4A-FDEB80B934F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0888E46-1B60-5442-814C-31C67528878D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CB013BB-BA25-E947-9336-A58159D79A2D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3512A7F-ED5A-1645-A3C3-BDCEF9FE2687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09A962-D9C7-594F-BC35-575C4A350DA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154D4B-2415-A748-A0C1-04FB127473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DE02DB6-E3BD-2F45-8B9C-FF41BFFBDF8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151A53-3AA5-0841-922C-5677301D036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21A55D-A40A-534F-A675-B3EA4A8DF3B8}"/>
                </a:ext>
              </a:extLst>
            </p:cNvPr>
            <p:cNvCxnSpPr>
              <a:cxnSpLocks/>
              <a:stCxn id="84" idx="6"/>
              <a:endCxn id="8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EEE6A7-38D6-D944-9662-4164DBBBC360}"/>
                </a:ext>
              </a:extLst>
            </p:cNvPr>
            <p:cNvCxnSpPr>
              <a:cxnSpLocks/>
              <a:stCxn id="84" idx="6"/>
              <a:endCxn id="9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906B39-04F4-D14F-BD37-CBEB4B879FF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BF68F9-8CF8-B14C-A1EE-DA3796D6A2D2}"/>
                </a:ext>
              </a:extLst>
            </p:cNvPr>
            <p:cNvCxnSpPr>
              <a:cxnSpLocks/>
              <a:stCxn id="85" idx="6"/>
              <a:endCxn id="8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93AC465-9D14-E94C-A24C-848063430736}"/>
                </a:ext>
              </a:extLst>
            </p:cNvPr>
            <p:cNvCxnSpPr>
              <a:cxnSpLocks/>
              <a:stCxn id="85" idx="6"/>
              <a:endCxn id="9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F0EDB0-7F88-7C4E-8B4E-6BFFA47735AA}"/>
                </a:ext>
              </a:extLst>
            </p:cNvPr>
            <p:cNvCxnSpPr>
              <a:cxnSpLocks/>
              <a:stCxn id="86" idx="6"/>
              <a:endCxn id="8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11AC909-8BBF-C84E-A828-13320CF9B742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041AF6-1CC3-FE4C-9427-0E6BE212A3DF}"/>
                </a:ext>
              </a:extLst>
            </p:cNvPr>
            <p:cNvCxnSpPr>
              <a:cxnSpLocks/>
              <a:stCxn id="86" idx="6"/>
              <a:endCxn id="9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C2DFF3-488D-0546-B414-356425BD415C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6DCCC8-EABB-6846-BD65-C6D538727667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39C0E2C-6507-7143-BD41-500D8BB1D85E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E46F31-091E-3044-B090-E275FC5D9AC0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C68D82-AA21-C942-8B8B-0250BC759014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8CEB80-142A-A242-84E2-42648098200E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B6C9A44-4199-4045-9F89-959217A38A77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E56163-2CE9-2F4F-B63E-F40AEC72A388}"/>
                </a:ext>
              </a:extLst>
            </p:cNvPr>
            <p:cNvCxnSpPr>
              <a:cxnSpLocks/>
              <a:stCxn id="92" idx="2"/>
              <a:endCxn id="8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2F56B11-B21F-A342-95D6-999B985B3894}"/>
                </a:ext>
              </a:extLst>
            </p:cNvPr>
            <p:cNvCxnSpPr>
              <a:cxnSpLocks/>
              <a:stCxn id="92" idx="2"/>
              <a:endCxn id="9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Reconstructed</a:t>
            </a:r>
          </a:p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SMILES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7364FBF-6D1A-474D-9B3E-073372CAC2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2" name="Picture 14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77C6571D-45C0-1A4F-BC5A-4E131B5006E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F26376A3-B912-3243-BAEC-312237645714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Property</a:t>
            </a:r>
          </a:p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Predictor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4A3EB07-6AF3-2F44-A873-D16C09E0375F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11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67E2B036-DBEB-C04D-8F47-64E809DCD71C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Molecular Generation</a:t>
            </a:r>
          </a:p>
        </p:txBody>
      </p:sp>
      <p:pic>
        <p:nvPicPr>
          <p:cNvPr id="206" name="Picture 205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5FAAE255-F0DA-494F-AA04-A2499DF23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81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53DA0C4-B8B8-E148-97A2-B7360DB906D2}"/>
              </a:ext>
            </a:extLst>
          </p:cNvPr>
          <p:cNvSpPr/>
          <p:nvPr/>
        </p:nvSpPr>
        <p:spPr>
          <a:xfrm>
            <a:off x="6032771" y="1292304"/>
            <a:ext cx="2316692" cy="13428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3662EE-743A-E648-BC12-466A45CE62B0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015453E-6CA0-5649-82F1-6C5945406449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8B4FC7-3E50-4D40-BB75-97A2646A4710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4510D2-B63B-3045-B9E1-94F3970F8918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DB047D-213E-4647-BD4A-FDEB80B934F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0888E46-1B60-5442-814C-31C67528878D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CB013BB-BA25-E947-9336-A58159D79A2D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3512A7F-ED5A-1645-A3C3-BDCEF9FE2687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09A962-D9C7-594F-BC35-575C4A350DA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154D4B-2415-A748-A0C1-04FB127473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DE02DB6-E3BD-2F45-8B9C-FF41BFFBDF8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151A53-3AA5-0841-922C-5677301D036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21A55D-A40A-534F-A675-B3EA4A8DF3B8}"/>
                </a:ext>
              </a:extLst>
            </p:cNvPr>
            <p:cNvCxnSpPr>
              <a:cxnSpLocks/>
              <a:stCxn id="84" idx="6"/>
              <a:endCxn id="8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EEE6A7-38D6-D944-9662-4164DBBBC360}"/>
                </a:ext>
              </a:extLst>
            </p:cNvPr>
            <p:cNvCxnSpPr>
              <a:cxnSpLocks/>
              <a:stCxn id="84" idx="6"/>
              <a:endCxn id="9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906B39-04F4-D14F-BD37-CBEB4B879FF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BF68F9-8CF8-B14C-A1EE-DA3796D6A2D2}"/>
                </a:ext>
              </a:extLst>
            </p:cNvPr>
            <p:cNvCxnSpPr>
              <a:cxnSpLocks/>
              <a:stCxn id="85" idx="6"/>
              <a:endCxn id="8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93AC465-9D14-E94C-A24C-848063430736}"/>
                </a:ext>
              </a:extLst>
            </p:cNvPr>
            <p:cNvCxnSpPr>
              <a:cxnSpLocks/>
              <a:stCxn id="85" idx="6"/>
              <a:endCxn id="9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F0EDB0-7F88-7C4E-8B4E-6BFFA47735AA}"/>
                </a:ext>
              </a:extLst>
            </p:cNvPr>
            <p:cNvCxnSpPr>
              <a:cxnSpLocks/>
              <a:stCxn id="86" idx="6"/>
              <a:endCxn id="8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11AC909-8BBF-C84E-A828-13320CF9B742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041AF6-1CC3-FE4C-9427-0E6BE212A3DF}"/>
                </a:ext>
              </a:extLst>
            </p:cNvPr>
            <p:cNvCxnSpPr>
              <a:cxnSpLocks/>
              <a:stCxn id="86" idx="6"/>
              <a:endCxn id="9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C2DFF3-488D-0546-B414-356425BD415C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6DCCC8-EABB-6846-BD65-C6D538727667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39C0E2C-6507-7143-BD41-500D8BB1D85E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E46F31-091E-3044-B090-E275FC5D9AC0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C68D82-AA21-C942-8B8B-0250BC759014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8CEB80-142A-A242-84E2-42648098200E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B6C9A44-4199-4045-9F89-959217A38A77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E56163-2CE9-2F4F-B63E-F40AEC72A388}"/>
                </a:ext>
              </a:extLst>
            </p:cNvPr>
            <p:cNvCxnSpPr>
              <a:cxnSpLocks/>
              <a:stCxn id="92" idx="2"/>
              <a:endCxn id="8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2F56B11-B21F-A342-95D6-999B985B3894}"/>
                </a:ext>
              </a:extLst>
            </p:cNvPr>
            <p:cNvCxnSpPr>
              <a:cxnSpLocks/>
              <a:stCxn id="92" idx="2"/>
              <a:endCxn id="9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Reconstructed</a:t>
            </a:r>
          </a:p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SMILES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7364FBF-6D1A-474D-9B3E-073372CAC2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2" name="Picture 14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77C6571D-45C0-1A4F-BC5A-4E131B5006E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F26376A3-B912-3243-BAEC-312237645714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Property</a:t>
            </a:r>
          </a:p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Predictor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4A3EB07-6AF3-2F44-A873-D16C09E0375F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11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67E2B036-DBEB-C04D-8F47-64E809DCD71C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Molecular Generation</a:t>
            </a:r>
          </a:p>
        </p:txBody>
      </p:sp>
      <p:pic>
        <p:nvPicPr>
          <p:cNvPr id="206" name="Picture 205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5FAAE255-F0DA-494F-AA04-A2499DF23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4431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53DA0C4-B8B8-E148-97A2-B7360DB906D2}"/>
              </a:ext>
            </a:extLst>
          </p:cNvPr>
          <p:cNvSpPr/>
          <p:nvPr/>
        </p:nvSpPr>
        <p:spPr>
          <a:xfrm>
            <a:off x="842579" y="2944837"/>
            <a:ext cx="1537177" cy="39131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3662EE-743A-E648-BC12-466A45CE62B0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015453E-6CA0-5649-82F1-6C5945406449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8B4FC7-3E50-4D40-BB75-97A2646A4710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4510D2-B63B-3045-B9E1-94F3970F8918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DB047D-213E-4647-BD4A-FDEB80B934F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0888E46-1B60-5442-814C-31C67528878D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CB013BB-BA25-E947-9336-A58159D79A2D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3512A7F-ED5A-1645-A3C3-BDCEF9FE2687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09A962-D9C7-594F-BC35-575C4A350DA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154D4B-2415-A748-A0C1-04FB127473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DE02DB6-E3BD-2F45-8B9C-FF41BFFBDF8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151A53-3AA5-0841-922C-5677301D036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21A55D-A40A-534F-A675-B3EA4A8DF3B8}"/>
                </a:ext>
              </a:extLst>
            </p:cNvPr>
            <p:cNvCxnSpPr>
              <a:cxnSpLocks/>
              <a:stCxn id="84" idx="6"/>
              <a:endCxn id="8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EEE6A7-38D6-D944-9662-4164DBBBC360}"/>
                </a:ext>
              </a:extLst>
            </p:cNvPr>
            <p:cNvCxnSpPr>
              <a:cxnSpLocks/>
              <a:stCxn id="84" idx="6"/>
              <a:endCxn id="9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906B39-04F4-D14F-BD37-CBEB4B879FF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BF68F9-8CF8-B14C-A1EE-DA3796D6A2D2}"/>
                </a:ext>
              </a:extLst>
            </p:cNvPr>
            <p:cNvCxnSpPr>
              <a:cxnSpLocks/>
              <a:stCxn id="85" idx="6"/>
              <a:endCxn id="8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93AC465-9D14-E94C-A24C-848063430736}"/>
                </a:ext>
              </a:extLst>
            </p:cNvPr>
            <p:cNvCxnSpPr>
              <a:cxnSpLocks/>
              <a:stCxn id="85" idx="6"/>
              <a:endCxn id="9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F0EDB0-7F88-7C4E-8B4E-6BFFA47735AA}"/>
                </a:ext>
              </a:extLst>
            </p:cNvPr>
            <p:cNvCxnSpPr>
              <a:cxnSpLocks/>
              <a:stCxn id="86" idx="6"/>
              <a:endCxn id="8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11AC909-8BBF-C84E-A828-13320CF9B742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041AF6-1CC3-FE4C-9427-0E6BE212A3DF}"/>
                </a:ext>
              </a:extLst>
            </p:cNvPr>
            <p:cNvCxnSpPr>
              <a:cxnSpLocks/>
              <a:stCxn id="86" idx="6"/>
              <a:endCxn id="9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C2DFF3-488D-0546-B414-356425BD415C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6DCCC8-EABB-6846-BD65-C6D538727667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39C0E2C-6507-7143-BD41-500D8BB1D85E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E46F31-091E-3044-B090-E275FC5D9AC0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C68D82-AA21-C942-8B8B-0250BC759014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8CEB80-142A-A242-84E2-42648098200E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B6C9A44-4199-4045-9F89-959217A38A77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E56163-2CE9-2F4F-B63E-F40AEC72A388}"/>
                </a:ext>
              </a:extLst>
            </p:cNvPr>
            <p:cNvCxnSpPr>
              <a:cxnSpLocks/>
              <a:stCxn id="92" idx="2"/>
              <a:endCxn id="8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2F56B11-B21F-A342-95D6-999B985B3894}"/>
                </a:ext>
              </a:extLst>
            </p:cNvPr>
            <p:cNvCxnSpPr>
              <a:cxnSpLocks/>
              <a:stCxn id="92" idx="2"/>
              <a:endCxn id="9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Reconstructed</a:t>
            </a:r>
          </a:p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7364FBF-6D1A-474D-9B3E-073372CAC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2" name="Picture 14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77C6571D-45C0-1A4F-BC5A-4E131B5006E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F26376A3-B912-3243-BAEC-312237645714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Property</a:t>
            </a:r>
          </a:p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Predictor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4A3EB07-6AF3-2F44-A873-D16C09E0375F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11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67E2B036-DBEB-C04D-8F47-64E809DCD71C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Molecular Generation</a:t>
            </a:r>
          </a:p>
        </p:txBody>
      </p:sp>
      <p:pic>
        <p:nvPicPr>
          <p:cNvPr id="206" name="Picture 205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5FAAE255-F0DA-494F-AA04-A2499DF23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09FF8DA2-2ED5-574F-9724-8ABB64ADAAF2}"/>
              </a:ext>
            </a:extLst>
          </p:cNvPr>
          <p:cNvSpPr txBox="1"/>
          <p:nvPr/>
        </p:nvSpPr>
        <p:spPr>
          <a:xfrm>
            <a:off x="358003" y="1722501"/>
            <a:ext cx="25853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Use Cases 1 and 2</a:t>
            </a:r>
          </a:p>
          <a:p>
            <a:pPr algn="ctr"/>
            <a:r>
              <a:rPr lang="en-US" sz="1400" dirty="0"/>
              <a:t>Relate chemical properties/structure to plasticizing likelihood</a:t>
            </a:r>
          </a:p>
        </p:txBody>
      </p:sp>
    </p:spTree>
    <p:extLst>
      <p:ext uri="{BB962C8B-B14F-4D97-AF65-F5344CB8AC3E}">
        <p14:creationId xmlns:p14="http://schemas.microsoft.com/office/powerpoint/2010/main" val="739477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_Std-Angle-ADA" id="{4D892659-2595-7347-94A2-A6B477FE98CA}" vid="{71717E58-B8EA-7843-9EAC-B7C0A6C5F90F}"/>
    </a:ext>
  </a:extLst>
</a:theme>
</file>

<file path=ppt/theme/theme2.xml><?xml version="1.0" encoding="utf-8"?>
<a:theme xmlns:a="http://schemas.openxmlformats.org/drawingml/2006/main" name="1_Custom Design">
  <a:themeElements>
    <a:clrScheme name=" 2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_Std-Angle-ADA" id="{4D892659-2595-7347-94A2-A6B477FE98CA}" vid="{A5DB794E-906C-1541-8BB4-2E7CF79B5C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876</TotalTime>
  <Words>534</Words>
  <Application>Microsoft Macintosh PowerPoint</Application>
  <PresentationFormat>On-screen Show (4:3)</PresentationFormat>
  <Paragraphs>204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Cambria Math</vt:lpstr>
      <vt:lpstr>Encode Sans Normal Black</vt:lpstr>
      <vt:lpstr>Lucida Grande</vt:lpstr>
      <vt:lpstr>Open Sans</vt:lpstr>
      <vt:lpstr>Open Sans Light</vt:lpstr>
      <vt:lpstr>Uni Sans Regular</vt:lpstr>
      <vt:lpstr>Office Theme</vt:lpstr>
      <vt:lpstr>1_Custom Design</vt:lpstr>
      <vt:lpstr>Updates for Cargill 6/09/20</vt:lpstr>
      <vt:lpstr>Feature Generation Pipeline</vt:lpstr>
      <vt:lpstr>Feature Generation Pipeline</vt:lpstr>
      <vt:lpstr>Proposed Learning Pipeline</vt:lpstr>
      <vt:lpstr>Proposed Learning Pipeline</vt:lpstr>
      <vt:lpstr>Proposed Learning Pipeline</vt:lpstr>
      <vt:lpstr>Proposed Learning Pipeline</vt:lpstr>
      <vt:lpstr>Proposed Learning Pipeline</vt:lpstr>
      <vt:lpstr>Proposed Learning 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for Cargill 4/30/20</dc:title>
  <dc:creator>Orion Dollar</dc:creator>
  <cp:lastModifiedBy>Orion Dollar</cp:lastModifiedBy>
  <cp:revision>56</cp:revision>
  <dcterms:created xsi:type="dcterms:W3CDTF">2020-04-28T19:10:12Z</dcterms:created>
  <dcterms:modified xsi:type="dcterms:W3CDTF">2020-06-08T20:28:50Z</dcterms:modified>
</cp:coreProperties>
</file>